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727" autoAdjust="0"/>
  </p:normalViewPr>
  <p:slideViewPr>
    <p:cSldViewPr snapToGrid="0">
      <p:cViewPr>
        <p:scale>
          <a:sx n="66" d="100"/>
          <a:sy n="66" d="100"/>
        </p:scale>
        <p:origin x="2274"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3E0F3-68A2-4741-9DAC-521D9AA87142}"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E81795-C24F-4BCF-BDB6-EBEFA0411755}" type="slidenum">
              <a:rPr lang="en-US" smtClean="0"/>
              <a:t>‹#›</a:t>
            </a:fld>
            <a:endParaRPr lang="en-US"/>
          </a:p>
        </p:txBody>
      </p:sp>
    </p:spTree>
    <p:extLst>
      <p:ext uri="{BB962C8B-B14F-4D97-AF65-F5344CB8AC3E}">
        <p14:creationId xmlns:p14="http://schemas.microsoft.com/office/powerpoint/2010/main" val="420914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Bài phát biểu quan trọng trong ngày đầu tiên của diễn đàn trí tuệ nhân tạo Samsung được thực hiện bởi Yoshua Giáo sư Bengio, Bengio cũng là đồng chủ tịch của Diễn đàn trí tuệ nhân tạo Samsung,</a:t>
            </a:r>
            <a:r>
              <a:rPr lang="en-US" sz="1200" b="0"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là giáo sư về trí tuệ nhân tạo tại Samsung. </a:t>
            </a:r>
            <a:r>
              <a:rPr lang="en-US" sz="1200" b="0" i="0" kern="1200" dirty="0" err="1" smtClean="0">
                <a:solidFill>
                  <a:schemeClr val="tx1"/>
                </a:solidFill>
                <a:effectLst/>
                <a:latin typeface="+mn-lt"/>
                <a:ea typeface="+mn-ea"/>
                <a:cs typeface="+mn-cs"/>
              </a:rPr>
              <a:t>Bài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phát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biểu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tựa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đề</a:t>
            </a:r>
            <a:r>
              <a:rPr lang="en-US" sz="1200" b="0" i="0" kern="1200" baseline="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GFlowNets</a:t>
            </a:r>
            <a:r>
              <a:rPr lang="en-US" sz="1200" b="1" i="0" kern="1200" dirty="0" smtClean="0">
                <a:solidFill>
                  <a:schemeClr val="tx1"/>
                </a:solidFill>
                <a:effectLst/>
                <a:latin typeface="+mn-lt"/>
                <a:ea typeface="+mn-ea"/>
                <a:cs typeface="+mn-cs"/>
              </a:rPr>
              <a:t> for Scientific Discovery</a:t>
            </a:r>
            <a:r>
              <a:rPr lang="vi-VN" sz="1200" b="0" i="0" kern="1200" dirty="0" smtClean="0">
                <a:solidFill>
                  <a:schemeClr val="tx1"/>
                </a:solidFill>
                <a:effectLst/>
                <a:latin typeface="+mn-lt"/>
                <a:ea typeface="+mn-ea"/>
                <a:cs typeface="+mn-cs"/>
              </a:rPr>
              <a:t>, Một phương pháp mới có tên GFlowNets, Nó không giới hạn trong việc tìm kiếm một phân tử phù hợp nhất dưới một số thuộc tính duy nhất, Thay vào đó, mục tiêu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hơn</a:t>
            </a:r>
            <a:r>
              <a:rPr lang="vi-VN" sz="1200" b="0" i="0" kern="1200" dirty="0" smtClean="0">
                <a:solidFill>
                  <a:schemeClr val="tx1"/>
                </a:solidFill>
                <a:effectLst/>
                <a:latin typeface="+mn-lt"/>
                <a:ea typeface="+mn-ea"/>
                <a:cs typeface="+mn-cs"/>
              </a:rPr>
              <a:t>, Dựa trên mô hình </a:t>
            </a:r>
            <a:r>
              <a:rPr lang="en-US" sz="1200" b="0" i="0" kern="1200" dirty="0" smtClean="0">
                <a:solidFill>
                  <a:schemeClr val="tx1"/>
                </a:solidFill>
                <a:effectLst/>
                <a:latin typeface="+mn-lt"/>
                <a:ea typeface="+mn-ea"/>
                <a:cs typeface="+mn-cs"/>
              </a:rPr>
              <a:t>Generative(</a:t>
            </a:r>
            <a:r>
              <a:rPr lang="en-US" sz="1200" b="0" i="0" kern="1200" dirty="0" err="1" smtClean="0">
                <a:solidFill>
                  <a:schemeClr val="tx1"/>
                </a:solidFill>
                <a:effectLst/>
                <a:latin typeface="+mn-lt"/>
                <a:ea typeface="+mn-ea"/>
                <a:cs typeface="+mn-cs"/>
              </a:rPr>
              <a:t>tổng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hợp</a:t>
            </a:r>
            <a:r>
              <a:rPr lang="en-US" sz="1200" b="0" i="0" kern="1200" baseline="0" dirty="0" smtClean="0">
                <a:solidFill>
                  <a:schemeClr val="tx1"/>
                </a:solidFill>
                <a:effectLst/>
                <a:latin typeface="+mn-lt"/>
                <a:ea typeface="+mn-ea"/>
                <a:cs typeface="+mn-cs"/>
              </a:rPr>
              <a:t>)</a:t>
            </a:r>
            <a:r>
              <a:rPr lang="vi-VN"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thể</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chọn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để</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khám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phá</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nhiều ứng viên phân tử đủ tốt đáp ứng chỉ số tính chất, Tổng quát hơn, Hàm phân phối xác suất của cấu trúc phân tử có thỏa mãn chỉ số tính chất này không.</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Học dữ liệu thực nghiệm khoa học với mô hình tổng hợp GFlowNets</a:t>
            </a:r>
            <a:r>
              <a:rPr lang="en-US" sz="1200" b="0" i="0" kern="1200" dirty="0" smtClean="0">
                <a:solidFill>
                  <a:schemeClr val="tx1"/>
                </a:solidFill>
                <a:effectLst/>
                <a:latin typeface="+mn-lt"/>
                <a:ea typeface="+mn-ea"/>
                <a:cs typeface="+mn-cs"/>
              </a:rPr>
              <a:t>.</a:t>
            </a:r>
            <a:r>
              <a:rPr lang="vi-VN" sz="1200" b="0" i="0" kern="1200" dirty="0" smtClean="0">
                <a:solidFill>
                  <a:schemeClr val="tx1"/>
                </a:solidFill>
                <a:effectLst/>
                <a:latin typeface="+mn-lt"/>
                <a:ea typeface="+mn-ea"/>
                <a:cs typeface="+mn-cs"/>
              </a:rPr>
              <a:t> Để thiết lập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thực nghiệm khả thi thu được không giới hạn ở một ứng viên duy nhất dưới một mục tiêu lượng tử hóa duy nhất, Nó có thể tạo ra nhiều phân phối ứng viên thử nghiệm, Nó không chỉ có thể cải thiện dự đoán Độ chính xác của các thí nghiệm khoa học và dữ liệu thử nghiệm, Điều quan trọng hơn là phải cải thiện tính đa dạng của các thiết lập thí nghiệm.</a:t>
            </a: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1</a:t>
            </a:fld>
            <a:endParaRPr lang="en-US"/>
          </a:p>
        </p:txBody>
      </p:sp>
    </p:spTree>
    <p:extLst>
      <p:ext uri="{BB962C8B-B14F-4D97-AF65-F5344CB8AC3E}">
        <p14:creationId xmlns:p14="http://schemas.microsoft.com/office/powerpoint/2010/main" val="279723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preclinical study : </a:t>
            </a:r>
            <a:r>
              <a:rPr lang="en-US" dirty="0" err="1" smtClean="0"/>
              <a:t>Nghiên</a:t>
            </a:r>
            <a:r>
              <a:rPr lang="en-US" baseline="0" dirty="0" smtClean="0"/>
              <a:t> </a:t>
            </a:r>
            <a:r>
              <a:rPr lang="en-US" baseline="0" dirty="0" err="1" smtClean="0"/>
              <a:t>cứu</a:t>
            </a:r>
            <a:r>
              <a:rPr lang="en-US" baseline="0" dirty="0" smtClean="0"/>
              <a:t> </a:t>
            </a:r>
            <a:r>
              <a:rPr lang="en-US" baseline="0" dirty="0" err="1" smtClean="0"/>
              <a:t>tiền</a:t>
            </a:r>
            <a:r>
              <a:rPr lang="en-US" baseline="0" dirty="0" smtClean="0"/>
              <a:t> </a:t>
            </a:r>
            <a:r>
              <a:rPr lang="en-US" baseline="0" dirty="0" err="1" smtClean="0"/>
              <a:t>lâm</a:t>
            </a:r>
            <a:r>
              <a:rPr lang="en-US" baseline="0" dirty="0" smtClean="0"/>
              <a:t> </a:t>
            </a:r>
            <a:r>
              <a:rPr lang="en-US" baseline="0" dirty="0" err="1" smtClean="0"/>
              <a:t>sàn</a:t>
            </a:r>
            <a:endParaRPr lang="en-US" baseline="0" dirty="0" smtClean="0"/>
          </a:p>
        </p:txBody>
      </p:sp>
      <p:sp>
        <p:nvSpPr>
          <p:cNvPr id="4" name="Slide Number Placeholder 3"/>
          <p:cNvSpPr>
            <a:spLocks noGrp="1"/>
          </p:cNvSpPr>
          <p:nvPr>
            <p:ph type="sldNum" sz="quarter" idx="10"/>
          </p:nvPr>
        </p:nvSpPr>
        <p:spPr/>
        <p:txBody>
          <a:bodyPr/>
          <a:lstStyle/>
          <a:p>
            <a:fld id="{9FE81795-C24F-4BCF-BDB6-EBEFA0411755}" type="slidenum">
              <a:rPr lang="en-US" smtClean="0"/>
              <a:t>2</a:t>
            </a:fld>
            <a:endParaRPr lang="en-US"/>
          </a:p>
        </p:txBody>
      </p:sp>
    </p:spTree>
    <p:extLst>
      <p:ext uri="{BB962C8B-B14F-4D97-AF65-F5344CB8AC3E}">
        <p14:creationId xmlns:p14="http://schemas.microsoft.com/office/powerpoint/2010/main" val="385625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Động lực: Khám phá thuốc phân tử nhỏtìm các loại thuốc liên kết với (các) protein&gt;</a:t>
            </a:r>
            <a:r>
              <a:rPr lang="en-US" baseline="0" dirty="0" smtClean="0"/>
              <a:t> </a:t>
            </a:r>
            <a:r>
              <a:rPr lang="vi-VN" dirty="0" smtClean="0"/>
              <a:t>hầu hết các phân tử là xấu:</a:t>
            </a:r>
            <a:endParaRPr lang="en-US" dirty="0" smtClean="0"/>
          </a:p>
          <a:p>
            <a:pPr marL="171450" indent="-171450">
              <a:buFontTx/>
              <a:buChar char="-"/>
            </a:pPr>
            <a:r>
              <a:rPr lang="vi-VN" dirty="0" smtClean="0"/>
              <a:t>không khả thi về mặt hóa học</a:t>
            </a:r>
            <a:endParaRPr lang="en-US" dirty="0" smtClean="0"/>
          </a:p>
          <a:p>
            <a:pPr marL="171450" indent="-171450">
              <a:buFontTx/>
              <a:buChar char="-"/>
            </a:pPr>
            <a:r>
              <a:rPr lang="vi-VN" dirty="0" smtClean="0"/>
              <a:t>- không phải chất kết dính</a:t>
            </a:r>
            <a:endParaRPr lang="en-US" dirty="0" smtClean="0"/>
          </a:p>
          <a:p>
            <a:pPr marL="171450" indent="-171450">
              <a:buFontTx/>
              <a:buChar char="-"/>
            </a:pPr>
            <a:r>
              <a:rPr lang="vi-VN" dirty="0" smtClean="0"/>
              <a:t>- độc hại</a:t>
            </a:r>
            <a:endParaRPr lang="en-US" dirty="0" smtClean="0"/>
          </a:p>
          <a:p>
            <a:pPr marL="0" indent="0">
              <a:buFontTx/>
              <a:buNone/>
            </a:pPr>
            <a:r>
              <a:rPr lang="en-US" dirty="0" err="1" smtClean="0"/>
              <a:t>Mò</a:t>
            </a:r>
            <a:r>
              <a:rPr lang="en-US" baseline="0" dirty="0" smtClean="0"/>
              <a:t> </a:t>
            </a:r>
            <a:r>
              <a:rPr lang="vi-VN" dirty="0" smtClean="0"/>
              <a:t>Kim trong đống cỏ khô!</a:t>
            </a:r>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3</a:t>
            </a:fld>
            <a:endParaRPr lang="en-US"/>
          </a:p>
        </p:txBody>
      </p:sp>
    </p:spTree>
    <p:extLst>
      <p:ext uri="{BB962C8B-B14F-4D97-AF65-F5344CB8AC3E}">
        <p14:creationId xmlns:p14="http://schemas.microsoft.com/office/powerpoint/2010/main" val="86258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E81795-C24F-4BCF-BDB6-EBEFA0411755}" type="slidenum">
              <a:rPr lang="en-US" smtClean="0"/>
              <a:t>4</a:t>
            </a:fld>
            <a:endParaRPr lang="en-US"/>
          </a:p>
        </p:txBody>
      </p:sp>
    </p:spTree>
    <p:extLst>
      <p:ext uri="{BB962C8B-B14F-4D97-AF65-F5344CB8AC3E}">
        <p14:creationId xmlns:p14="http://schemas.microsoft.com/office/powerpoint/2010/main" val="50827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544203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2568025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25437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107472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F287CB2-6671-460D-B007-3970135BF69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2675080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287CB2-6671-460D-B007-3970135BF691}"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630760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287CB2-6671-460D-B007-3970135BF691}"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340489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287CB2-6671-460D-B007-3970135BF691}"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3689398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287CB2-6671-460D-B007-3970135BF691}"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396982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287CB2-6671-460D-B007-3970135BF691}"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2774522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287CB2-6671-460D-B007-3970135BF691}"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C3B0D-B07E-445A-9708-327C330DA213}" type="slidenum">
              <a:rPr lang="en-US" smtClean="0"/>
              <a:t>‹#›</a:t>
            </a:fld>
            <a:endParaRPr lang="en-US"/>
          </a:p>
        </p:txBody>
      </p:sp>
    </p:spTree>
    <p:extLst>
      <p:ext uri="{BB962C8B-B14F-4D97-AF65-F5344CB8AC3E}">
        <p14:creationId xmlns:p14="http://schemas.microsoft.com/office/powerpoint/2010/main" val="422352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87CB2-6671-460D-B007-3970135BF691}" type="datetimeFigureOut">
              <a:rPr lang="en-US" smtClean="0"/>
              <a:t>1/25/2022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C3B0D-B07E-445A-9708-327C330DA213}" type="slidenum">
              <a:rPr lang="en-US" smtClean="0"/>
              <a:t>‹#›</a:t>
            </a:fld>
            <a:endParaRPr lang="en-US"/>
          </a:p>
        </p:txBody>
      </p:sp>
    </p:spTree>
    <p:extLst>
      <p:ext uri="{BB962C8B-B14F-4D97-AF65-F5344CB8AC3E}">
        <p14:creationId xmlns:p14="http://schemas.microsoft.com/office/powerpoint/2010/main" val="4005783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91" y="172794"/>
            <a:ext cx="9642231" cy="706437"/>
          </a:xfrm>
        </p:spPr>
        <p:txBody>
          <a:bodyPr>
            <a:normAutofit fontScale="90000"/>
          </a:bodyPr>
          <a:lstStyle/>
          <a:p>
            <a:endParaRPr lang="en-US" dirty="0"/>
          </a:p>
        </p:txBody>
      </p:sp>
      <p:sp>
        <p:nvSpPr>
          <p:cNvPr id="3" name="Subtitle 2"/>
          <p:cNvSpPr>
            <a:spLocks noGrp="1"/>
          </p:cNvSpPr>
          <p:nvPr>
            <p:ph type="subTitle" idx="1"/>
          </p:nvPr>
        </p:nvSpPr>
        <p:spPr>
          <a:xfrm>
            <a:off x="753206" y="2986577"/>
            <a:ext cx="9144000" cy="1655762"/>
          </a:xfrm>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p:cNvPicPr>
            <a:picLocks noChangeAspect="1"/>
          </p:cNvPicPr>
          <p:nvPr/>
        </p:nvPicPr>
        <p:blipFill>
          <a:blip r:embed="rId4"/>
          <a:stretch>
            <a:fillRect/>
          </a:stretch>
        </p:blipFill>
        <p:spPr>
          <a:xfrm>
            <a:off x="10344436" y="172794"/>
            <a:ext cx="1771650" cy="2152650"/>
          </a:xfrm>
          <a:prstGeom prst="rect">
            <a:avLst/>
          </a:prstGeom>
        </p:spPr>
      </p:pic>
    </p:spTree>
    <p:extLst>
      <p:ext uri="{BB962C8B-B14F-4D97-AF65-F5344CB8AC3E}">
        <p14:creationId xmlns:p14="http://schemas.microsoft.com/office/powerpoint/2010/main" val="2069273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012" y="200025"/>
            <a:ext cx="11669336" cy="6549118"/>
          </a:xfrm>
        </p:spPr>
      </p:pic>
    </p:spTree>
    <p:extLst>
      <p:ext uri="{BB962C8B-B14F-4D97-AF65-F5344CB8AC3E}">
        <p14:creationId xmlns:p14="http://schemas.microsoft.com/office/powerpoint/2010/main" val="232846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53003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401412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5541"/>
            <a:ext cx="12192000" cy="6923541"/>
          </a:xfrm>
        </p:spPr>
      </p:pic>
    </p:spTree>
    <p:extLst>
      <p:ext uri="{BB962C8B-B14F-4D97-AF65-F5344CB8AC3E}">
        <p14:creationId xmlns:p14="http://schemas.microsoft.com/office/powerpoint/2010/main" val="4272466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28811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46269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1594276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9439"/>
            <a:ext cx="12192000" cy="6658561"/>
          </a:xfrm>
        </p:spPr>
      </p:pic>
    </p:spTree>
    <p:extLst>
      <p:ext uri="{BB962C8B-B14F-4D97-AF65-F5344CB8AC3E}">
        <p14:creationId xmlns:p14="http://schemas.microsoft.com/office/powerpoint/2010/main" val="3568749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8042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0398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6615"/>
            <a:ext cx="10515600" cy="649685"/>
          </a:xfrm>
        </p:spPr>
        <p:txBody>
          <a:bodyPr>
            <a:normAutofit/>
          </a:bodyPr>
          <a:lstStyle/>
          <a:p>
            <a:r>
              <a:rPr lang="en-US" sz="2600" b="1" dirty="0"/>
              <a:t>Stages in the discovery of new drugs in the context of precision medicine.</a:t>
            </a:r>
          </a:p>
        </p:txBody>
      </p:sp>
      <p:pic>
        <p:nvPicPr>
          <p:cNvPr id="4" name="Picture 3"/>
          <p:cNvPicPr>
            <a:picLocks noChangeAspect="1"/>
          </p:cNvPicPr>
          <p:nvPr/>
        </p:nvPicPr>
        <p:blipFill>
          <a:blip r:embed="rId3"/>
          <a:stretch>
            <a:fillRect/>
          </a:stretch>
        </p:blipFill>
        <p:spPr>
          <a:xfrm>
            <a:off x="1317625" y="1012031"/>
            <a:ext cx="3803650" cy="5444759"/>
          </a:xfrm>
          <a:prstGeom prst="rect">
            <a:avLst/>
          </a:prstGeom>
        </p:spPr>
      </p:pic>
      <p:pic>
        <p:nvPicPr>
          <p:cNvPr id="5" name="Picture 4"/>
          <p:cNvPicPr>
            <a:picLocks noChangeAspect="1"/>
          </p:cNvPicPr>
          <p:nvPr/>
        </p:nvPicPr>
        <p:blipFill>
          <a:blip r:embed="rId4"/>
          <a:stretch>
            <a:fillRect/>
          </a:stretch>
        </p:blipFill>
        <p:spPr>
          <a:xfrm>
            <a:off x="6116637" y="876300"/>
            <a:ext cx="4048125" cy="5325269"/>
          </a:xfrm>
          <a:prstGeom prst="rect">
            <a:avLst/>
          </a:prstGeom>
        </p:spPr>
      </p:pic>
    </p:spTree>
    <p:extLst>
      <p:ext uri="{BB962C8B-B14F-4D97-AF65-F5344CB8AC3E}">
        <p14:creationId xmlns:p14="http://schemas.microsoft.com/office/powerpoint/2010/main" val="4134979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6653"/>
            <a:ext cx="12192000" cy="6904654"/>
          </a:xfrm>
        </p:spPr>
      </p:pic>
    </p:spTree>
    <p:extLst>
      <p:ext uri="{BB962C8B-B14F-4D97-AF65-F5344CB8AC3E}">
        <p14:creationId xmlns:p14="http://schemas.microsoft.com/office/powerpoint/2010/main" val="380702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3862" y="242887"/>
            <a:ext cx="11344275" cy="6372225"/>
          </a:xfrm>
          <a:prstGeom prst="rect">
            <a:avLst/>
          </a:prstGeom>
        </p:spPr>
      </p:pic>
    </p:spTree>
    <p:extLst>
      <p:ext uri="{BB962C8B-B14F-4D97-AF65-F5344CB8AC3E}">
        <p14:creationId xmlns:p14="http://schemas.microsoft.com/office/powerpoint/2010/main" val="519675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66413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5787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4032260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514"/>
            <a:ext cx="12192000" cy="6857999"/>
          </a:xfrm>
        </p:spPr>
      </p:pic>
    </p:spTree>
    <p:extLst>
      <p:ext uri="{BB962C8B-B14F-4D97-AF65-F5344CB8AC3E}">
        <p14:creationId xmlns:p14="http://schemas.microsoft.com/office/powerpoint/2010/main" val="315176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118299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557367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129</Words>
  <Application>Microsoft Office PowerPoint</Application>
  <PresentationFormat>Widescreen</PresentationFormat>
  <Paragraphs>15</Paragraphs>
  <Slides>20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Stages in the discovery of new drugs in the context of precision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Gao</dc:creator>
  <cp:lastModifiedBy>Tran Gao</cp:lastModifiedBy>
  <cp:revision>13</cp:revision>
  <dcterms:created xsi:type="dcterms:W3CDTF">2022-01-24T23:40:33Z</dcterms:created>
  <dcterms:modified xsi:type="dcterms:W3CDTF">2022-01-25T02:39:47Z</dcterms:modified>
</cp:coreProperties>
</file>